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58" r:id="rId4"/>
  </p:sldMasterIdLst>
  <p:notesMasterIdLst>
    <p:notesMasterId r:id="rId23"/>
  </p:notesMasterIdLst>
  <p:sldIdLst>
    <p:sldId id="256" r:id="rId5"/>
    <p:sldId id="257" r:id="rId6"/>
    <p:sldId id="259" r:id="rId7"/>
    <p:sldId id="292" r:id="rId8"/>
    <p:sldId id="302" r:id="rId9"/>
    <p:sldId id="294" r:id="rId10"/>
    <p:sldId id="293" r:id="rId11"/>
    <p:sldId id="296" r:id="rId12"/>
    <p:sldId id="305" r:id="rId13"/>
    <p:sldId id="309" r:id="rId14"/>
    <p:sldId id="307" r:id="rId15"/>
    <p:sldId id="308" r:id="rId16"/>
    <p:sldId id="304" r:id="rId17"/>
    <p:sldId id="303" r:id="rId18"/>
    <p:sldId id="300" r:id="rId19"/>
    <p:sldId id="299" r:id="rId20"/>
    <p:sldId id="306" r:id="rId21"/>
    <p:sldId id="291" r:id="rId22"/>
  </p:sldIdLst>
  <p:sldSz cx="12192000" cy="6858000"/>
  <p:notesSz cx="6858000" cy="9144000"/>
  <p:embeddedFontLst>
    <p:embeddedFont>
      <p:font typeface="Arial Black" panose="020B0A04020102020204" pitchFamily="34" charset="0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Franklin Gothic Book" panose="020B0503020102020204" pitchFamily="34" charset="0"/>
      <p:regular r:id="rId29"/>
      <p:italic r:id="rId30"/>
    </p:embeddedFont>
    <p:embeddedFont>
      <p:font typeface="Helvetica Neue" panose="020B0604020202020204" charset="0"/>
      <p:regular r:id="rId31"/>
      <p:bold r:id="rId32"/>
      <p:italic r:id="rId33"/>
      <p:boldItalic r:id="rId34"/>
    </p:embeddedFont>
    <p:embeddedFont>
      <p:font typeface="Helvetica Neue Light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727524-B286-C00B-B2F7-6F10169C2503}" v="247" dt="2023-05-10T15:12:22.165"/>
    <p1510:client id="{93BE9F9D-265D-72EA-B330-F82521F1C3A3}" v="93" dt="2023-05-10T19:34:57.496"/>
    <p1510:client id="{9D5DE60C-687B-0423-CA36-013699065655}" v="712" vWet="712" dt="2023-05-10T19:12:06.248"/>
    <p1510:client id="{B68877AE-86B5-D9E1-1C66-00F9ED4EA6F7}" v="87" dt="2023-05-10T19:45:47.129"/>
    <p1510:client id="{C8BDA980-0BDD-48A2-78FC-9021D9E69F5E}" v="239" dt="2023-05-10T19:12:06.1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font" Target="fonts/font11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/>
              <a:t>Lambda:  Lambda natively supports Java, Go, PowerShell, Node.js, C#, Python, and Ruby code, and provides a Runtime API allowing you to use any additional programming languages to author your functions.</a:t>
            </a:r>
            <a:endParaRPr/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7789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2681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/>
              <a:t>We'll help to provision the resources you need, estimate costs for these resources. </a:t>
            </a:r>
          </a:p>
          <a:p>
            <a:pPr marL="0" indent="0"/>
            <a:r>
              <a:rPr lang="en-US"/>
              <a:t>We'll work with you on budgeting.</a:t>
            </a:r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5267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/>
              <a:t>Can communicate within the internal CU network</a:t>
            </a:r>
          </a:p>
          <a:p>
            <a:pPr marL="0" indent="0"/>
            <a:endParaRPr lang="en-US"/>
          </a:p>
          <a:p>
            <a:pPr marL="0" indent="0"/>
            <a:r>
              <a:rPr lang="en-US"/>
              <a:t>Federated Access (</a:t>
            </a:r>
            <a:r>
              <a:rPr lang="en-US" err="1"/>
              <a:t>identikey</a:t>
            </a:r>
            <a:r>
              <a:rPr lang="en-US"/>
              <a:t>)</a:t>
            </a:r>
          </a:p>
          <a:p>
            <a:pPr marL="0" indent="0"/>
            <a:r>
              <a:rPr lang="en-US"/>
              <a:t>Billing</a:t>
            </a:r>
          </a:p>
          <a:p>
            <a:pPr marL="0" indent="0"/>
            <a:r>
              <a:rPr lang="en-US"/>
              <a:t>Security, </a:t>
            </a:r>
            <a:r>
              <a:rPr lang="en-US" err="1"/>
              <a:t>etc</a:t>
            </a:r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94038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8095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34316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89470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61888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har char="•"/>
            </a:pPr>
            <a:r>
              <a:rPr lang="en-US"/>
              <a:t>Amazon Web Services - (Host of cloud services)</a:t>
            </a:r>
          </a:p>
          <a:p>
            <a:pPr>
              <a:buChar char="•"/>
            </a:pPr>
            <a:r>
              <a:rPr lang="en-US"/>
              <a:t>A way to host your application or data on Amazon’s hardware</a:t>
            </a:r>
          </a:p>
          <a:p>
            <a:pPr marL="171450" lvl="0" indent="-171450" algn="l">
              <a:spcBef>
                <a:spcPts val="0"/>
              </a:spcBef>
              <a:spcAft>
                <a:spcPts val="0"/>
              </a:spcAft>
              <a:buChar char="•"/>
            </a:pPr>
            <a:endParaRPr lang="en-US"/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829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0866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>
              <a:buAutoNum type="arabicPeriod"/>
            </a:pPr>
            <a:r>
              <a:rPr lang="en-US"/>
              <a:t>Don’t have to manage infrastructure</a:t>
            </a:r>
          </a:p>
          <a:p>
            <a:pPr marL="228600">
              <a:buAutoNum type="arabicPeriod"/>
            </a:pPr>
            <a:r>
              <a:rPr lang="en-US"/>
              <a:t>High availability</a:t>
            </a:r>
          </a:p>
          <a:p>
            <a:pPr marL="685800" lvl="1">
              <a:buAutoNum type="arabicPeriod"/>
            </a:pPr>
            <a:r>
              <a:rPr lang="en-US"/>
              <a:t>Go into availability zones?</a:t>
            </a:r>
          </a:p>
          <a:p>
            <a:pPr marL="228600">
              <a:buAutoNum type="arabicPeriod"/>
            </a:pPr>
            <a:r>
              <a:rPr lang="en-US"/>
              <a:t>Data security</a:t>
            </a:r>
          </a:p>
          <a:p>
            <a:pPr marL="685800" lvl="1">
              <a:buAutoNum type="arabicPeriod"/>
            </a:pPr>
            <a:r>
              <a:rPr lang="en-US"/>
              <a:t>Go into the .9999% thing from AWS</a:t>
            </a:r>
          </a:p>
          <a:p>
            <a:pPr marL="228600">
              <a:buAutoNum type="arabicPeriod"/>
            </a:pPr>
            <a:r>
              <a:rPr lang="en-US"/>
              <a:t>Quick and easy Scalability</a:t>
            </a:r>
          </a:p>
          <a:p>
            <a:pPr marL="228600">
              <a:buAutoNum type="arabicPeriod"/>
            </a:pPr>
            <a:r>
              <a:rPr lang="en-US"/>
              <a:t>Getting closer to the data</a:t>
            </a:r>
          </a:p>
          <a:p>
            <a:pPr marL="685800" lvl="1">
              <a:buAutoNum type="arabicPeriod"/>
            </a:pPr>
            <a:r>
              <a:rPr lang="en-US"/>
              <a:t>NASA data sets in cloud</a:t>
            </a:r>
          </a:p>
          <a:p>
            <a:pPr marL="685800" lvl="1">
              <a:buAutoNum type="arabicPeriod"/>
            </a:pPr>
            <a:r>
              <a:rPr lang="en-US"/>
              <a:t>Running applications in the geographical zone that the data is in</a:t>
            </a:r>
          </a:p>
          <a:p>
            <a:pPr marL="228600">
              <a:buAutoNum type="arabicPeriod"/>
            </a:pPr>
            <a:r>
              <a:rPr lang="en-US"/>
              <a:t>Choice of computing power</a:t>
            </a:r>
          </a:p>
          <a:p>
            <a:pPr marL="685800" lvl="1">
              <a:buAutoNum type="arabicPeriod"/>
            </a:pPr>
            <a:r>
              <a:rPr lang="en-US"/>
              <a:t>High memory</a:t>
            </a:r>
          </a:p>
          <a:p>
            <a:pPr marL="685800" lvl="1">
              <a:buAutoNum type="arabicPeriod"/>
            </a:pPr>
            <a:r>
              <a:rPr lang="en-US"/>
              <a:t>High CPU</a:t>
            </a:r>
          </a:p>
          <a:p>
            <a:pPr marL="685800" lvl="1">
              <a:buAutoNum type="arabicPeriod"/>
            </a:pPr>
            <a:r>
              <a:rPr lang="en-US"/>
              <a:t>GPU</a:t>
            </a:r>
          </a:p>
          <a:p>
            <a:pPr marL="685800" lvl="1">
              <a:buAutoNum type="arabicPeriod"/>
            </a:pPr>
            <a:r>
              <a:rPr lang="en-US"/>
              <a:t>High speed storage</a:t>
            </a:r>
          </a:p>
          <a:p>
            <a:pPr marL="685800" lvl="1">
              <a:buAutoNum type="arabicPeriod"/>
            </a:pPr>
            <a:r>
              <a:rPr lang="en-US"/>
              <a:t>HCP, HTC</a:t>
            </a:r>
          </a:p>
          <a:p>
            <a:pPr marL="685800" lvl="1">
              <a:buAutoNum type="arabicPeriod"/>
            </a:pPr>
            <a:r>
              <a:rPr lang="en-US"/>
              <a:t>Pretty much anything you want</a:t>
            </a:r>
          </a:p>
          <a:p>
            <a:pPr>
              <a:buAutoNum type="arabicPeriod"/>
            </a:pPr>
            <a:r>
              <a:rPr lang="en-US"/>
              <a:t>Cost </a:t>
            </a:r>
            <a:r>
              <a:rPr lang="en-US" err="1"/>
              <a:t>Variablility</a:t>
            </a:r>
            <a:endParaRPr lang="en-US"/>
          </a:p>
          <a:p>
            <a:pPr marL="685800" lvl="1">
              <a:buAutoNum type="arabicPeriod"/>
            </a:pPr>
            <a:r>
              <a:rPr lang="en-US"/>
              <a:t>Can be cheaper than running on-premise in many cases due to not having to pay for staffing, utilities, etc.</a:t>
            </a:r>
          </a:p>
          <a:p>
            <a:pPr marL="685800" lvl="1">
              <a:buAutoNum type="arabicPeriod"/>
            </a:pPr>
            <a:r>
              <a:rPr lang="en-US"/>
              <a:t>We've found it can be cheaper in comparison to an on-premise system that is not fully utilized</a:t>
            </a:r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9102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/>
              <a:t>AWS removes the need to manage a datacenter</a:t>
            </a:r>
            <a:endParaRPr/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7801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0056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5395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AB3A824-1A51-4B26-AD58-A6D8E14F6C04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518630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750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9088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485988" y="4500748"/>
            <a:ext cx="11234957" cy="145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3716594" y="6295491"/>
            <a:ext cx="9900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3374909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3784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744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138383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69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6405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37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44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55096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16C4C9A-3960-41CF-A4E9-2A8FB932454B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5504147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17168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OIT-AW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education/awseducate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anwi7603@Colorado.edu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rc-help@colorado.ed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rc-help@colorado.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about-aws/global-infrastructure/?p=ngi&amp;loc=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7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b="32562"/>
          <a:stretch/>
        </p:blipFill>
        <p:spPr>
          <a:xfrm>
            <a:off x="707457" y="711200"/>
            <a:ext cx="11483958" cy="4233672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 txBox="1">
            <a:spLocks noGrp="1"/>
          </p:cNvSpPr>
          <p:nvPr>
            <p:ph type="ctrTitle"/>
          </p:nvPr>
        </p:nvSpPr>
        <p:spPr>
          <a:xfrm>
            <a:off x="1018425" y="4951660"/>
            <a:ext cx="11301300" cy="15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SzPts val="5400"/>
            </a:pPr>
            <a:r>
              <a:rPr lang="en-US" sz="3800" b="1">
                <a:latin typeface="Helvetica Neue"/>
                <a:ea typeface="Helvetica Neue"/>
                <a:cs typeface="Helvetica Neue"/>
                <a:sym typeface="Helvetica Neue"/>
              </a:rPr>
              <a:t>Research Computing in the Cloud: </a:t>
            </a:r>
            <a:r>
              <a:rPr lang="en-US" sz="3800">
                <a:latin typeface="Helvetica Neue"/>
                <a:ea typeface="Helvetica Neue"/>
                <a:cs typeface="Helvetica Neue"/>
                <a:sym typeface="Helvetica Neue"/>
              </a:rPr>
              <a:t>CU Research Computing Cloud Foundations Service</a:t>
            </a:r>
            <a:endParaRPr lang="en-US" sz="3800">
              <a:latin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1371600" y="695696"/>
            <a:ext cx="4267201" cy="1476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>
                <a:latin typeface="Helvetica Neue Light"/>
                <a:sym typeface="Helvetica Neue Light"/>
              </a:rPr>
              <a:t>What tools are available?</a:t>
            </a:r>
            <a:endParaRPr lang="en-US"/>
          </a:p>
        </p:txBody>
      </p:sp>
      <p:sp>
        <p:nvSpPr>
          <p:cNvPr id="198" name="Google Shape;198;p30"/>
          <p:cNvSpPr txBox="1">
            <a:spLocks noGrp="1"/>
          </p:cNvSpPr>
          <p:nvPr>
            <p:ph idx="1"/>
          </p:nvPr>
        </p:nvSpPr>
        <p:spPr>
          <a:xfrm>
            <a:off x="1219200" y="2095188"/>
            <a:ext cx="4261263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800"/>
              <a:t>Advanced tools</a:t>
            </a:r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800" i="0"/>
              <a:t>Serverless code execution</a:t>
            </a:r>
          </a:p>
          <a:p>
            <a:pPr marL="1445260" lvl="2" indent="-38354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800"/>
              <a:t>Lambda</a:t>
            </a:r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800" i="0"/>
              <a:t>FPGA's</a:t>
            </a:r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800" i="0"/>
              <a:t>Machine Learning</a:t>
            </a:r>
          </a:p>
          <a:p>
            <a:pPr marL="1445260" lvl="2" indent="-38354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800" err="1"/>
              <a:t>Sagemaker</a:t>
            </a:r>
            <a:r>
              <a:rPr lang="en-US" sz="2800"/>
              <a:t>, </a:t>
            </a:r>
            <a:r>
              <a:rPr lang="en-US" sz="2800" err="1"/>
              <a:t>Rekognition</a:t>
            </a:r>
            <a:r>
              <a:rPr lang="en-US" sz="2800"/>
              <a:t>, Polly, etc.</a:t>
            </a:r>
            <a:endParaRPr lang="en-US" sz="2800" i="0"/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endParaRPr lang="en-US" sz="2800" i="0"/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5879E-2AB5-D464-4121-59C792B15F83}"/>
              </a:ext>
            </a:extLst>
          </p:cNvPr>
          <p:cNvSpPr txBox="1"/>
          <p:nvPr/>
        </p:nvSpPr>
        <p:spPr>
          <a:xfrm>
            <a:off x="7540831" y="178130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Lambda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BC475B-201E-3CA8-37E9-FE2721B489F3}"/>
              </a:ext>
            </a:extLst>
          </p:cNvPr>
          <p:cNvSpPr txBox="1"/>
          <p:nvPr/>
        </p:nvSpPr>
        <p:spPr>
          <a:xfrm>
            <a:off x="7540831" y="2582883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err="1"/>
              <a:t>Sagemaker</a:t>
            </a:r>
            <a:endParaRPr lang="en-US" err="1"/>
          </a:p>
        </p:txBody>
      </p:sp>
      <p:pic>
        <p:nvPicPr>
          <p:cNvPr id="10" name="Picture 10" descr="A picture containing text, screenshot, businesscard&#10;&#10;Description automatically generated">
            <a:extLst>
              <a:ext uri="{FF2B5EF4-FFF2-40B4-BE49-F238E27FC236}">
                <a16:creationId xmlns:a16="http://schemas.microsoft.com/office/drawing/2014/main" id="{085E1C68-54F9-2CF8-A621-F4B2FF400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738" y="626180"/>
            <a:ext cx="6523511" cy="1894601"/>
          </a:xfrm>
          <a:prstGeom prst="rect">
            <a:avLst/>
          </a:prstGeom>
        </p:spPr>
      </p:pic>
      <p:pic>
        <p:nvPicPr>
          <p:cNvPr id="11" name="Picture 11" descr="Diagram&#10;&#10;Description automatically generated">
            <a:extLst>
              <a:ext uri="{FF2B5EF4-FFF2-40B4-BE49-F238E27FC236}">
                <a16:creationId xmlns:a16="http://schemas.microsoft.com/office/drawing/2014/main" id="{BF064B25-2281-47AC-B7EA-AD251F021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4843" y="3049157"/>
            <a:ext cx="6612576" cy="330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30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>
                <a:latin typeface="Helvetica Neue Light"/>
                <a:sym typeface="Helvetica Neue Light"/>
              </a:rPr>
              <a:t>DEMO of </a:t>
            </a:r>
            <a:r>
              <a:rPr lang="en-US" err="1">
                <a:latin typeface="Helvetica Neue Light"/>
                <a:sym typeface="Helvetica Neue Light"/>
              </a:rPr>
              <a:t>Lightsail</a:t>
            </a:r>
            <a:endParaRPr lang="en-US" err="1"/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C28DF-E94E-B876-1D49-67270B029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  <a:hlinkClick r:id="rId3"/>
              </a:rPr>
              <a:t>http://bit.ly/OIT-AWS 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375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>
                <a:latin typeface="Helvetica Neue Light"/>
                <a:sym typeface="Helvetica Neue Light"/>
              </a:rPr>
              <a:t>How to get started</a:t>
            </a:r>
            <a:endParaRPr lang="en-US"/>
          </a:p>
        </p:txBody>
      </p:sp>
      <p:sp>
        <p:nvSpPr>
          <p:cNvPr id="198" name="Google Shape;198;p30"/>
          <p:cNvSpPr txBox="1">
            <a:spLocks noGrp="1"/>
          </p:cNvSpPr>
          <p:nvPr>
            <p:ph idx="1"/>
          </p:nvPr>
        </p:nvSpPr>
        <p:spPr>
          <a:xfrm>
            <a:off x="1219200" y="1818097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800"/>
              <a:t>Reach out to the Cloud Foundations Service at CU</a:t>
            </a:r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800" i="0"/>
              <a:t>rc-help@colorado.edu</a:t>
            </a:r>
          </a:p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800">
                <a:solidFill>
                  <a:srgbClr val="111111"/>
                </a:solidFill>
                <a:ea typeface="+mn-lt"/>
                <a:cs typeface="+mn-lt"/>
              </a:rPr>
              <a:t>Provide access to centrally provisioned public cloud services for administrative, teaching &amp; learning, and research needs. This includes new and existing applications, big data workloads and other workloads well suited to the major public cloud services.</a:t>
            </a:r>
            <a:endParaRPr lang="en-US" sz="2800"/>
          </a:p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800"/>
              <a:t>What info is required?</a:t>
            </a:r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800" i="0"/>
              <a:t>Your project details</a:t>
            </a:r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5736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>
                <a:latin typeface="Helvetica Neue Light"/>
                <a:sym typeface="Helvetica Neue Light"/>
              </a:rPr>
              <a:t>How to get started</a:t>
            </a:r>
            <a:endParaRPr lang="en-US"/>
          </a:p>
        </p:txBody>
      </p:sp>
      <p:sp>
        <p:nvSpPr>
          <p:cNvPr id="198" name="Google Shape;198;p30"/>
          <p:cNvSpPr txBox="1">
            <a:spLocks noGrp="1"/>
          </p:cNvSpPr>
          <p:nvPr>
            <p:ph idx="1"/>
          </p:nvPr>
        </p:nvSpPr>
        <p:spPr>
          <a:xfrm>
            <a:off x="1219200" y="1818097"/>
            <a:ext cx="10832673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/>
              <a:t>What we Offer</a:t>
            </a:r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 i="0"/>
              <a:t>Basic Security Guardrails</a:t>
            </a:r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 i="0"/>
              <a:t>Billing against CU funds (Purchase Order)</a:t>
            </a:r>
            <a:endParaRPr lang="en-US"/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 i="0"/>
              <a:t>Connection to internal CU resources</a:t>
            </a:r>
            <a:endParaRPr lang="en-US" sz="3200" b="1" i="0"/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 i="0"/>
              <a:t>Federated Access</a:t>
            </a:r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 i="0"/>
              <a:t>Support &amp; Consulting</a:t>
            </a:r>
            <a:endParaRPr lang="en-US"/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807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>
                <a:latin typeface="Helvetica Neue Light"/>
                <a:sym typeface="Helvetica Neue Light"/>
              </a:rPr>
              <a:t>How to get started</a:t>
            </a:r>
            <a:endParaRPr lang="en-US"/>
          </a:p>
        </p:txBody>
      </p:sp>
      <p:sp>
        <p:nvSpPr>
          <p:cNvPr id="198" name="Google Shape;198;p30"/>
          <p:cNvSpPr txBox="1">
            <a:spLocks noGrp="1"/>
          </p:cNvSpPr>
          <p:nvPr>
            <p:ph idx="1"/>
          </p:nvPr>
        </p:nvSpPr>
        <p:spPr>
          <a:xfrm>
            <a:off x="1219200" y="1818097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/>
              <a:t>Free Trials offered by AWS</a:t>
            </a:r>
          </a:p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/>
              <a:t>AWS Free Tier</a:t>
            </a:r>
          </a:p>
          <a:p>
            <a:pPr marL="664845" lvl="1" indent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None/>
            </a:pPr>
            <a:endParaRPr lang="en-US" sz="3200" b="1"/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 lang="en-US"/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78413B8-63A5-8FA7-E0E1-567136022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478" y="159929"/>
            <a:ext cx="4257303" cy="6290739"/>
          </a:xfrm>
          <a:prstGeom prst="rect">
            <a:avLst/>
          </a:prstGeom>
        </p:spPr>
      </p:pic>
      <p:pic>
        <p:nvPicPr>
          <p:cNvPr id="3" name="Picture 3" descr="Qr code&#10;&#10;Description automatically generated">
            <a:extLst>
              <a:ext uri="{FF2B5EF4-FFF2-40B4-BE49-F238E27FC236}">
                <a16:creationId xmlns:a16="http://schemas.microsoft.com/office/drawing/2014/main" id="{347CE7F0-1907-D31E-D8D7-902DCD833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0466" y="3189210"/>
            <a:ext cx="3276352" cy="328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77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>
                <a:latin typeface="Helvetica Neue Light"/>
                <a:sym typeface="Helvetica Neue Light"/>
              </a:rPr>
              <a:t>Learning Materials</a:t>
            </a:r>
            <a:endParaRPr lang="en-US"/>
          </a:p>
        </p:txBody>
      </p:sp>
      <p:sp>
        <p:nvSpPr>
          <p:cNvPr id="198" name="Google Shape;198;p30"/>
          <p:cNvSpPr txBox="1">
            <a:spLocks noGrp="1"/>
          </p:cNvSpPr>
          <p:nvPr>
            <p:ph idx="1"/>
          </p:nvPr>
        </p:nvSpPr>
        <p:spPr>
          <a:xfrm>
            <a:off x="1219200" y="1818097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/>
              <a:t>Countless sites with training tools</a:t>
            </a:r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 i="0"/>
              <a:t>acloudguru.com</a:t>
            </a:r>
            <a:endParaRPr lang="en-US" sz="3200" i="0" err="1"/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 i="0"/>
              <a:t>AWS Events on Campus</a:t>
            </a:r>
          </a:p>
          <a:p>
            <a:pPr marL="1445260" lvl="2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000" b="1"/>
              <a:t>Link to get notified</a:t>
            </a:r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 i="0"/>
              <a:t>AWS Educate</a:t>
            </a:r>
          </a:p>
          <a:p>
            <a:pPr lvl="2" indent="-383540">
              <a:buSzPts val="1495"/>
            </a:pPr>
            <a:r>
              <a:rPr lang="en-US" sz="3000" u="sng">
                <a:solidFill>
                  <a:srgbClr val="0563C1"/>
                </a:solidFill>
                <a:ea typeface="+mn-lt"/>
                <a:cs typeface="+mn-lt"/>
                <a:hlinkClick r:id="rId3"/>
              </a:rPr>
              <a:t>https://aws.amazon.com/education/awseducate/</a:t>
            </a:r>
            <a:endParaRPr lang="en-US" sz="3000">
              <a:ea typeface="+mn-lt"/>
              <a:cs typeface="+mn-lt"/>
            </a:endParaRPr>
          </a:p>
          <a:p>
            <a:pPr lvl="2" indent="-383540">
              <a:buSzPts val="1495"/>
            </a:pPr>
            <a:r>
              <a:rPr lang="en-US" sz="3000">
                <a:ea typeface="+mn-lt"/>
                <a:cs typeface="+mn-lt"/>
              </a:rPr>
              <a:t>Learning materials</a:t>
            </a:r>
          </a:p>
          <a:p>
            <a:pPr lvl="2" indent="-383540">
              <a:buSzPts val="1495"/>
            </a:pPr>
            <a:r>
              <a:rPr lang="en-US" sz="3000">
                <a:solidFill>
                  <a:srgbClr val="000000"/>
                </a:solidFill>
                <a:ea typeface="+mn-lt"/>
                <a:cs typeface="+mn-lt"/>
              </a:rPr>
              <a:t>Grants for free usage of AWS services (credits)</a:t>
            </a:r>
          </a:p>
          <a:p>
            <a:pPr marL="1445260" lvl="2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endParaRPr lang="en-US" sz="3000" i="0"/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5879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>
                <a:latin typeface="Helvetica Neue Light"/>
                <a:sym typeface="Helvetica Neue Light"/>
              </a:rPr>
              <a:t>Closing Comments</a:t>
            </a:r>
            <a:endParaRPr lang="en-US"/>
          </a:p>
        </p:txBody>
      </p:sp>
      <p:sp>
        <p:nvSpPr>
          <p:cNvPr id="198" name="Google Shape;198;p30"/>
          <p:cNvSpPr txBox="1">
            <a:spLocks noGrp="1"/>
          </p:cNvSpPr>
          <p:nvPr>
            <p:ph idx="1"/>
          </p:nvPr>
        </p:nvSpPr>
        <p:spPr>
          <a:xfrm>
            <a:off x="1219200" y="1818097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83540" indent="-383540">
              <a:buSzPts val="1495"/>
            </a:pPr>
            <a:r>
              <a:rPr lang="en-US" sz="2800">
                <a:latin typeface="Arial"/>
                <a:cs typeface="Arial"/>
              </a:rPr>
              <a:t>AWS is available for all users</a:t>
            </a:r>
            <a:endParaRPr lang="en-US" sz="6000">
              <a:latin typeface="Franklin Gothic Book" panose="020B0503020102020204"/>
              <a:cs typeface="Arial"/>
            </a:endParaRPr>
          </a:p>
          <a:p>
            <a:pPr marL="383540" indent="-383540">
              <a:buSzPts val="1495"/>
            </a:pPr>
            <a:r>
              <a:rPr lang="en-US" sz="2800">
                <a:latin typeface="Arial"/>
                <a:cs typeface="Arial"/>
              </a:rPr>
              <a:t>Azure (only available to OIT) and GCP (coming soon)</a:t>
            </a:r>
            <a:endParaRPr lang="en-US" sz="6000">
              <a:latin typeface="Franklin Gothic Book" panose="020B0503020102020204"/>
              <a:cs typeface="Arial"/>
            </a:endParaRPr>
          </a:p>
          <a:p>
            <a:pPr marL="383540" indent="-383540">
              <a:buSzPts val="1495"/>
            </a:pPr>
            <a:r>
              <a:rPr lang="en-US" sz="2800">
                <a:latin typeface="Arial"/>
                <a:cs typeface="Arial"/>
              </a:rPr>
              <a:t>Cloud Bursting</a:t>
            </a:r>
            <a:endParaRPr lang="en-US" sz="6000">
              <a:latin typeface="Franklin Gothic Book" panose="020B0503020102020204"/>
              <a:cs typeface="Arial"/>
            </a:endParaRPr>
          </a:p>
          <a:p>
            <a:pPr lvl="1" indent="-383540">
              <a:buSzPts val="1495"/>
            </a:pPr>
            <a:r>
              <a:rPr lang="en-US" sz="2800" i="0">
                <a:latin typeface="Arial"/>
                <a:cs typeface="Arial"/>
              </a:rPr>
              <a:t>Currently in development</a:t>
            </a:r>
            <a:endParaRPr lang="en-US" sz="6000" i="0">
              <a:latin typeface="Franklin Gothic Book"/>
              <a:cs typeface="Arial"/>
            </a:endParaRPr>
          </a:p>
          <a:p>
            <a:pPr lvl="1" indent="-383540">
              <a:buSzPts val="1495"/>
            </a:pPr>
            <a:r>
              <a:rPr lang="en-US" sz="2800" i="0">
                <a:latin typeface="Arial"/>
                <a:cs typeface="Arial"/>
              </a:rPr>
              <a:t>Reduces wait times</a:t>
            </a:r>
          </a:p>
          <a:p>
            <a:pPr lvl="1" indent="-383540">
              <a:buSzPts val="1495"/>
            </a:pPr>
            <a:r>
              <a:rPr lang="en-US" sz="2800" i="0">
                <a:latin typeface="Arial"/>
                <a:cs typeface="Arial"/>
              </a:rPr>
              <a:t>Need resources we don’t have on-premise</a:t>
            </a:r>
            <a:endParaRPr lang="en-US" sz="6000" i="0">
              <a:latin typeface="Franklin Gothic Book"/>
              <a:cs typeface="Arial"/>
            </a:endParaRPr>
          </a:p>
          <a:p>
            <a:pPr marL="991235" indent="-85725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endParaRPr lang="en-US" sz="6000"/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347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roup 216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18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19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21" name="Rectangle 220">
            <a:extLst>
              <a:ext uri="{FF2B5EF4-FFF2-40B4-BE49-F238E27FC236}">
                <a16:creationId xmlns:a16="http://schemas.microsoft.com/office/drawing/2014/main" id="{CB73C468-D875-4A8E-A540-E43BF8232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6711885" y="634028"/>
            <a:ext cx="4798243" cy="373283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6100" cap="all">
                <a:sym typeface="Helvetica Neue Light"/>
              </a:rPr>
              <a:t>How can you use AWS in your research?</a:t>
            </a:r>
            <a:endParaRPr lang="en-US" sz="6100" cap="all"/>
          </a:p>
        </p:txBody>
      </p:sp>
      <p:sp>
        <p:nvSpPr>
          <p:cNvPr id="223" name="Freeform 6">
            <a:extLst>
              <a:ext uri="{FF2B5EF4-FFF2-40B4-BE49-F238E27FC236}">
                <a16:creationId xmlns:a16="http://schemas.microsoft.com/office/drawing/2014/main" id="{B4734F2F-19FC-4D35-9BDE-5CEAD57D9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27878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25" name="Freeform 6">
            <a:extLst>
              <a:ext uri="{FF2B5EF4-FFF2-40B4-BE49-F238E27FC236}">
                <a16:creationId xmlns:a16="http://schemas.microsoft.com/office/drawing/2014/main" id="{D97A8A26-FD96-4968-A34A-727382AC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BA01864F-2901-92F2-FBDF-F13757063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903" y="1333221"/>
            <a:ext cx="3820669" cy="4391574"/>
          </a:xfrm>
          <a:prstGeom prst="rect">
            <a:avLst/>
          </a:prstGeom>
        </p:spPr>
      </p:pic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xfrm>
            <a:off x="9514008" y="6453386"/>
            <a:ext cx="1596292" cy="40461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 algn="l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kern="1200">
                <a:latin typeface="+mn-lt"/>
                <a:ea typeface="+mn-ea"/>
                <a:cs typeface="+mn-cs"/>
              </a:rPr>
              <a:pPr lvl="0" indent="0" algn="l">
                <a:spcBef>
                  <a:spcPts val="0"/>
                </a:spcBef>
                <a:spcAft>
                  <a:spcPts val="600"/>
                </a:spcAft>
                <a:buNone/>
              </a:pPr>
              <a:t>17</a:t>
            </a:fld>
            <a:endParaRPr lang="en-US" kern="120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5079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2"/>
          <p:cNvSpPr txBox="1">
            <a:spLocks noGrp="1"/>
          </p:cNvSpPr>
          <p:nvPr>
            <p:ph type="title"/>
          </p:nvPr>
        </p:nvSpPr>
        <p:spPr>
          <a:xfrm>
            <a:off x="1456764" y="3340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Thank you!</a:t>
            </a:r>
            <a:endParaRPr/>
          </a:p>
        </p:txBody>
      </p:sp>
      <p:sp>
        <p:nvSpPr>
          <p:cNvPr id="438" name="Google Shape;438;p62"/>
          <p:cNvSpPr txBox="1">
            <a:spLocks noGrp="1"/>
          </p:cNvSpPr>
          <p:nvPr>
            <p:ph idx="1"/>
          </p:nvPr>
        </p:nvSpPr>
        <p:spPr>
          <a:xfrm>
            <a:off x="1456764" y="1453974"/>
            <a:ext cx="10965000" cy="47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59055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/>
          </a:p>
          <a:p>
            <a:pPr marL="457200" marR="59055" lvl="0" indent="-406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3200"/>
              <a:t>Contact: </a:t>
            </a:r>
            <a:r>
              <a:rPr lang="en-US" sz="3200">
                <a:hlinkClick r:id="rId3"/>
              </a:rPr>
              <a:t>anwi7603@colorado.edu</a:t>
            </a:r>
            <a:endParaRPr lang="en-US" sz="3200"/>
          </a:p>
          <a:p>
            <a:pPr marL="457200" marR="59055" lvl="0" indent="-406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3200"/>
              <a:t>Help Desk: </a:t>
            </a:r>
            <a:r>
              <a:rPr lang="en-US" sz="3200" u="sng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rc-help@colorado.edu</a:t>
            </a:r>
            <a:endParaRPr lang="en-US" sz="3200" u="sng">
              <a:solidFill>
                <a:srgbClr val="0070C0"/>
              </a:solidFill>
            </a:endParaRPr>
          </a:p>
          <a:p>
            <a:pPr marL="457200" marR="59055" lvl="0" indent="-406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endParaRPr lang="en-US" sz="3200" b="1">
              <a:solidFill>
                <a:schemeClr val="tx1"/>
              </a:solidFill>
            </a:endParaRPr>
          </a:p>
          <a:p>
            <a:pPr marL="457200" marR="59055" indent="-406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3200">
                <a:solidFill>
                  <a:schemeClr val="tx1"/>
                </a:solidFill>
              </a:rPr>
              <a:t>Any Questions?</a:t>
            </a:r>
          </a:p>
        </p:txBody>
      </p:sp>
      <p:sp>
        <p:nvSpPr>
          <p:cNvPr id="439" name="Google Shape;439;p6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>
            <a:spLocks noGrp="1"/>
          </p:cNvSpPr>
          <p:nvPr>
            <p:ph type="title"/>
          </p:nvPr>
        </p:nvSpPr>
        <p:spPr>
          <a:xfrm>
            <a:off x="838200" y="51967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sz="5400">
                <a:latin typeface="Helvetica Neue Light"/>
                <a:sym typeface="Helvetica Neue Light"/>
              </a:rPr>
              <a:t>Research Computing in the Cloud</a:t>
            </a:r>
            <a:endParaRPr lang="en-US"/>
          </a:p>
        </p:txBody>
      </p:sp>
      <p:sp>
        <p:nvSpPr>
          <p:cNvPr id="184" name="Google Shape;184;p28"/>
          <p:cNvSpPr txBox="1">
            <a:spLocks noGrp="1"/>
          </p:cNvSpPr>
          <p:nvPr>
            <p:ph idx="1"/>
          </p:nvPr>
        </p:nvSpPr>
        <p:spPr>
          <a:xfrm>
            <a:off x="1322294" y="1845236"/>
            <a:ext cx="10515600" cy="4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5905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000"/>
              <a:t>Andrew Wilson (CU Boulder Research Computing User Support)</a:t>
            </a:r>
            <a:endParaRPr sz="30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www.rc.colorado.edu</a:t>
            </a:r>
            <a:endParaRPr sz="2400">
              <a:solidFill>
                <a:srgbClr val="0563C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rc-help@colorado.edu</a:t>
            </a:r>
            <a:r>
              <a:rPr lang="en-US" sz="2400">
                <a:solidFill>
                  <a:srgbClr val="1D1C1D"/>
                </a:solidFill>
              </a:rPr>
              <a:t> </a:t>
            </a:r>
            <a:r>
              <a:rPr lang="en-US" sz="2000"/>
              <a:t> </a:t>
            </a:r>
            <a:endParaRPr sz="2400" i="1">
              <a:solidFill>
                <a:srgbClr val="A5A5A5"/>
              </a:solidFill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i="1">
              <a:solidFill>
                <a:srgbClr val="A5A5A5"/>
              </a:solidFill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>
              <a:solidFill>
                <a:schemeClr val="accent5"/>
              </a:solidFill>
            </a:endParaRPr>
          </a:p>
        </p:txBody>
      </p:sp>
      <p:sp>
        <p:nvSpPr>
          <p:cNvPr id="185" name="Google Shape;185;p2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Outline</a:t>
            </a:r>
            <a:endParaRPr/>
          </a:p>
        </p:txBody>
      </p:sp>
      <p:sp>
        <p:nvSpPr>
          <p:cNvPr id="198" name="Google Shape;198;p30"/>
          <p:cNvSpPr txBox="1">
            <a:spLocks noGrp="1"/>
          </p:cNvSpPr>
          <p:nvPr>
            <p:ph idx="1"/>
          </p:nvPr>
        </p:nvSpPr>
        <p:spPr>
          <a:xfrm>
            <a:off x="1219200" y="1818097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/>
              <a:t>Introduction to AWS</a:t>
            </a:r>
            <a:endParaRPr lang="en-US"/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 i="0"/>
              <a:t>What is it?</a:t>
            </a:r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 i="0"/>
              <a:t>Considerations</a:t>
            </a:r>
            <a:endParaRPr lang="en-US"/>
          </a:p>
          <a:p>
            <a:pPr marL="457200" indent="-32321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•"/>
            </a:pPr>
            <a:r>
              <a:rPr lang="en-US" sz="3200"/>
              <a:t>What services do they offer?</a:t>
            </a:r>
          </a:p>
          <a:p>
            <a:pPr marL="988060" lvl="1" indent="-32321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Font typeface="Franklin Gothic Book" panose="020B0503020102020204" pitchFamily="34" charset="0"/>
              <a:buChar char="•"/>
            </a:pPr>
            <a:r>
              <a:rPr lang="en-US" sz="3200"/>
              <a:t>What specific tools are valuable in a research setting?</a:t>
            </a:r>
          </a:p>
          <a:p>
            <a:pPr marL="457200" indent="-32321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Font typeface="Franklin Gothic Book" panose="020B0503020102020204" pitchFamily="34" charset="0"/>
              <a:buChar char="•"/>
            </a:pPr>
            <a:r>
              <a:rPr lang="en-US" sz="3200" i="1"/>
              <a:t>How to get started</a:t>
            </a:r>
            <a:endParaRPr lang="en-US" sz="3200"/>
          </a:p>
          <a:p>
            <a:pPr marL="457200" indent="-32321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Font typeface="Franklin Gothic Book" panose="020B0503020102020204" pitchFamily="34" charset="0"/>
              <a:buChar char="•"/>
            </a:pPr>
            <a:r>
              <a:rPr lang="en-US" sz="3200" i="1"/>
              <a:t>Learning Materials </a:t>
            </a:r>
            <a:endParaRPr lang="en-US" sz="3200"/>
          </a:p>
          <a:p>
            <a:pPr marL="457200" indent="-32321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Font typeface="Franklin Gothic Book" panose="020B0503020102020204" pitchFamily="34" charset="0"/>
              <a:buChar char="•"/>
            </a:pPr>
            <a:endParaRPr lang="en-US" sz="3200"/>
          </a:p>
          <a:p>
            <a:pPr marL="988060" lvl="1" indent="-32321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Font typeface="Franklin Gothic Book" panose="020B0503020102020204" pitchFamily="34" charset="0"/>
              <a:buChar char="•"/>
            </a:pPr>
            <a:endParaRPr lang="en-US" sz="3200"/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1371600" y="141514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>
                <a:latin typeface="Helvetica Neue Light"/>
                <a:sym typeface="Helvetica Neue Light"/>
              </a:rPr>
              <a:t>What is AWS?</a:t>
            </a:r>
            <a:endParaRPr lang="en-US"/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404F822-6F08-F3D8-C8F3-93ED526EBF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4753" y="1285301"/>
            <a:ext cx="9434967" cy="5030140"/>
          </a:xfrm>
        </p:spPr>
      </p:pic>
    </p:spTree>
    <p:extLst>
      <p:ext uri="{BB962C8B-B14F-4D97-AF65-F5344CB8AC3E}">
        <p14:creationId xmlns:p14="http://schemas.microsoft.com/office/powerpoint/2010/main" val="1938470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roup 203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05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06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08" name="Rectangle 207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4200" cap="all">
                <a:sym typeface="Helvetica Neue Light"/>
              </a:rPr>
              <a:t>What scares you about working in the cloud?</a:t>
            </a:r>
            <a:endParaRPr lang="en-US" sz="4200" cap="all"/>
          </a:p>
        </p:txBody>
      </p:sp>
      <p:sp>
        <p:nvSpPr>
          <p:cNvPr id="210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12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BA01864F-2901-92F2-FBDF-F13757063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287" y="1340841"/>
            <a:ext cx="3806693" cy="4375510"/>
          </a:xfrm>
          <a:prstGeom prst="rect">
            <a:avLst/>
          </a:prstGeom>
        </p:spPr>
      </p:pic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xfrm>
            <a:off x="9454631" y="6453386"/>
            <a:ext cx="1596292" cy="40461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 algn="l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kern="1200">
                <a:latin typeface="+mn-lt"/>
                <a:ea typeface="+mn-ea"/>
                <a:cs typeface="+mn-cs"/>
              </a:rPr>
              <a:pPr lvl="0" indent="0" algn="l">
                <a:spcBef>
                  <a:spcPts val="0"/>
                </a:spcBef>
                <a:spcAft>
                  <a:spcPts val="600"/>
                </a:spcAft>
                <a:buNone/>
              </a:pPr>
              <a:t>5</a:t>
            </a:fld>
            <a:endParaRPr lang="en-US" kern="120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870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>
                <a:latin typeface="Helvetica Neue Light"/>
                <a:sym typeface="Helvetica Neue Light"/>
              </a:rPr>
              <a:t>Considerations</a:t>
            </a:r>
            <a:endParaRPr lang="en-US"/>
          </a:p>
        </p:txBody>
      </p:sp>
      <p:sp>
        <p:nvSpPr>
          <p:cNvPr id="198" name="Google Shape;198;p30"/>
          <p:cNvSpPr txBox="1">
            <a:spLocks noGrp="1"/>
          </p:cNvSpPr>
          <p:nvPr>
            <p:ph idx="1"/>
          </p:nvPr>
        </p:nvSpPr>
        <p:spPr>
          <a:xfrm>
            <a:off x="1219200" y="1818097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>
                <a:hlinkClick r:id="rId3"/>
              </a:rPr>
              <a:t>High Availability</a:t>
            </a:r>
            <a:endParaRPr lang="en-US"/>
          </a:p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/>
              <a:t>Data Security</a:t>
            </a:r>
            <a:endParaRPr lang="en-US"/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 i="0">
                <a:ea typeface="+mn-lt"/>
                <a:cs typeface="+mn-lt"/>
              </a:rPr>
              <a:t>99.999999999% (11 9's) of data durability</a:t>
            </a:r>
            <a:endParaRPr lang="en-US" sz="3200" i="0"/>
          </a:p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/>
              <a:t>Quick and easy Scalability</a:t>
            </a:r>
          </a:p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/>
              <a:t>Getting closer to the data</a:t>
            </a:r>
          </a:p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/>
              <a:t>Wide array of Computing Power</a:t>
            </a:r>
          </a:p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/>
              <a:t>Cost Variability</a:t>
            </a:r>
          </a:p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Font typeface="Franklin Gothic Book,Sans-Serif" panose="020B0503020102020204" pitchFamily="34" charset="0"/>
              <a:buChar char="•"/>
            </a:pPr>
            <a:r>
              <a:rPr lang="en-US" sz="3200">
                <a:latin typeface="Franklin Gothic Book"/>
                <a:cs typeface="Arial"/>
              </a:rPr>
              <a:t>Alleviate operational burden</a:t>
            </a:r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47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481DEE68-D334-8A16-D3D8-86462180C2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6675" y="666815"/>
            <a:ext cx="10390150" cy="5695382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BA54D2-0A2A-4057-73B3-75DD24683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57" y="-18222"/>
            <a:ext cx="9601200" cy="1485900"/>
          </a:xfrm>
        </p:spPr>
        <p:txBody>
          <a:bodyPr/>
          <a:lstStyle/>
          <a:p>
            <a:r>
              <a:rPr lang="en-US"/>
              <a:t>What are you responsible for?</a:t>
            </a:r>
          </a:p>
        </p:txBody>
      </p:sp>
    </p:spTree>
    <p:extLst>
      <p:ext uri="{BB962C8B-B14F-4D97-AF65-F5344CB8AC3E}">
        <p14:creationId xmlns:p14="http://schemas.microsoft.com/office/powerpoint/2010/main" val="379862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>
                <a:latin typeface="Helvetica Neue Light"/>
                <a:sym typeface="Helvetica Neue Light"/>
              </a:rPr>
              <a:t>What tools are available?</a:t>
            </a:r>
            <a:endParaRPr lang="en-US"/>
          </a:p>
        </p:txBody>
      </p:sp>
      <p:sp>
        <p:nvSpPr>
          <p:cNvPr id="198" name="Google Shape;198;p30"/>
          <p:cNvSpPr txBox="1">
            <a:spLocks noGrp="1"/>
          </p:cNvSpPr>
          <p:nvPr>
            <p:ph idx="1"/>
          </p:nvPr>
        </p:nvSpPr>
        <p:spPr>
          <a:xfrm>
            <a:off x="1219200" y="1818097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/>
              <a:t>Conventional Cloud Computing Resources</a:t>
            </a:r>
            <a:endParaRPr lang="en-US"/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 i="0"/>
              <a:t>Virtual Machines (EC2)</a:t>
            </a:r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 i="0"/>
              <a:t>Storage (S3)</a:t>
            </a:r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 i="0"/>
              <a:t>Databases (RDS or Dynamo)</a:t>
            </a:r>
          </a:p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/>
              <a:t>Quick Start Tools</a:t>
            </a:r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 i="0" err="1"/>
              <a:t>Lightsail</a:t>
            </a:r>
            <a:r>
              <a:rPr lang="en-US" sz="3200" i="0"/>
              <a:t> for Research</a:t>
            </a:r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9599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4292097" cy="1485900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US" sz="4100">
                <a:latin typeface="Helvetica Neue Light"/>
                <a:sym typeface="Helvetica Neue Light"/>
              </a:rPr>
              <a:t>What tools are available?</a:t>
            </a:r>
            <a:endParaRPr lang="en-US" sz="4100"/>
          </a:p>
        </p:txBody>
      </p:sp>
      <p:sp>
        <p:nvSpPr>
          <p:cNvPr id="198" name="Google Shape;198;p30"/>
          <p:cNvSpPr txBox="1">
            <a:spLocks noGrp="1"/>
          </p:cNvSpPr>
          <p:nvPr>
            <p:ph idx="1"/>
          </p:nvPr>
        </p:nvSpPr>
        <p:spPr>
          <a:xfrm>
            <a:off x="1282535" y="1989117"/>
            <a:ext cx="4371265" cy="3581400"/>
          </a:xfrm>
          <a:prstGeom prst="rect">
            <a:avLst/>
          </a:prstGeom>
        </p:spPr>
        <p:txBody>
          <a:bodyPr spcFirstLastPara="1" vert="horz" lIns="91425" tIns="45700" rIns="91425" bIns="45700" rtlCol="0" anchor="t" anchorCtr="0">
            <a:normAutofit/>
          </a:bodyPr>
          <a:lstStyle/>
          <a:p>
            <a:pPr marL="457200" indent="-323215"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400"/>
              <a:t>Advanced tools</a:t>
            </a:r>
          </a:p>
          <a:p>
            <a:pPr marL="988060" lvl="1" indent="-323215"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400" i="0"/>
              <a:t>Cluster Environments</a:t>
            </a:r>
          </a:p>
          <a:p>
            <a:pPr marL="1445260" lvl="2" indent="-383540"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400"/>
              <a:t>Parallel cluster</a:t>
            </a:r>
          </a:p>
          <a:p>
            <a:pPr marL="988060" lvl="1" indent="-383540"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400" i="0"/>
              <a:t>Container Services</a:t>
            </a:r>
          </a:p>
          <a:p>
            <a:pPr marL="1445260" lvl="2" indent="-383540"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400"/>
              <a:t>EKS, ECS</a:t>
            </a:r>
            <a:endParaRPr lang="en-US" sz="2400" i="0"/>
          </a:p>
        </p:txBody>
      </p:sp>
      <p:pic>
        <p:nvPicPr>
          <p:cNvPr id="2" name="Picture 2" descr="Diagram, text&#10;&#10;Description automatically generated">
            <a:extLst>
              <a:ext uri="{FF2B5EF4-FFF2-40B4-BE49-F238E27FC236}">
                <a16:creationId xmlns:a16="http://schemas.microsoft.com/office/drawing/2014/main" id="{F5ACE963-08F6-67D2-26C5-74F4C8A97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922" y="586996"/>
            <a:ext cx="6517065" cy="2118044"/>
          </a:xfrm>
          <a:prstGeom prst="rect">
            <a:avLst/>
          </a:prstGeom>
        </p:spPr>
      </p:pic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xfrm>
            <a:off x="9393567" y="6453386"/>
            <a:ext cx="1596292" cy="40461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600"/>
                </a:spcAft>
                <a:buNone/>
              </a:pPr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331E23-FFD2-A5B9-C35C-3AF77171F181}"/>
              </a:ext>
            </a:extLst>
          </p:cNvPr>
          <p:cNvSpPr txBox="1"/>
          <p:nvPr/>
        </p:nvSpPr>
        <p:spPr>
          <a:xfrm>
            <a:off x="7540831" y="178130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Parallel Cluster</a:t>
            </a:r>
          </a:p>
        </p:txBody>
      </p:sp>
      <p:pic>
        <p:nvPicPr>
          <p:cNvPr id="4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C9D205C9-190E-0824-6F2C-6D840B7C5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634" y="3776106"/>
            <a:ext cx="6523511" cy="23043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206C4A-D8D6-DD57-ADF2-BF54708DDC25}"/>
              </a:ext>
            </a:extLst>
          </p:cNvPr>
          <p:cNvSpPr txBox="1"/>
          <p:nvPr/>
        </p:nvSpPr>
        <p:spPr>
          <a:xfrm>
            <a:off x="7550727" y="3414156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ECS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8199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4627A40-C571-43D1-9D84-0FADF8513DC6}">
  <ds:schemaRefs>
    <ds:schemaRef ds:uri="7e49f7d3-8802-46ca-9604-495ce27f67f4"/>
    <ds:schemaRef ds:uri="92c16b9d-8c83-445e-a4f4-1fe3d2f43f13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C75E11D-1BAF-4983-9D13-527006736A3E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06ADB1D-9104-4483-83F5-19A7CE3C0AE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18</Slides>
  <Notes>18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Crop</vt:lpstr>
      <vt:lpstr>Research Computing in the Cloud: CU Research Computing Cloud Foundations Service</vt:lpstr>
      <vt:lpstr>Research Computing in the Cloud</vt:lpstr>
      <vt:lpstr>Outline</vt:lpstr>
      <vt:lpstr>What is AWS?</vt:lpstr>
      <vt:lpstr>What scares you about working in the cloud?</vt:lpstr>
      <vt:lpstr>Considerations</vt:lpstr>
      <vt:lpstr>What are you responsible for?</vt:lpstr>
      <vt:lpstr>What tools are available?</vt:lpstr>
      <vt:lpstr>What tools are available?</vt:lpstr>
      <vt:lpstr>What tools are available?</vt:lpstr>
      <vt:lpstr>DEMO of Lightsail</vt:lpstr>
      <vt:lpstr>How to get started</vt:lpstr>
      <vt:lpstr>How to get started</vt:lpstr>
      <vt:lpstr>How to get started</vt:lpstr>
      <vt:lpstr>Learning Materials</vt:lpstr>
      <vt:lpstr>Closing Comments</vt:lpstr>
      <vt:lpstr>How can you use AWS in your research?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Clearing the Fog! Getting Started on Cumulus: a Near to the Ground On Campus Cloud Solution</dc:title>
  <cp:revision>2</cp:revision>
  <dcterms:modified xsi:type="dcterms:W3CDTF">2023-05-19T20:23:24Z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